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e.yang@icshenzhen.com" TargetMode="External"/><Relationship Id="rId2" Type="http://schemas.openxmlformats.org/officeDocument/2006/relationships/hyperlink" Target="mailto:&#21457;&#37038;&#20214;&#33267;alice.yang@icshenzhen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hg.com/redirect?path=hd&amp;brandCode=6C&amp;localeCode=zh&amp;regionCode=280&amp;hotelCode=SZXHA&amp;_PMID=99801505&amp;GPC=CM1&amp;cn=no&amp;viewfullsite=tru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zh-CN" altLang="en-US" dirty="0"/>
              <a:t>线上链接预定</a:t>
            </a:r>
            <a:r>
              <a:rPr lang="zh-CN" altLang="en-US" dirty="0" smtClean="0"/>
              <a:t>流程（中文版）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47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060848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仿宋" pitchFamily="49" charset="-122"/>
                <a:ea typeface="仿宋" pitchFamily="49" charset="-122"/>
              </a:rPr>
              <a:t>1.</a:t>
            </a:r>
            <a:r>
              <a:rPr lang="zh-CN" altLang="en-US" sz="1600" dirty="0" smtClean="0">
                <a:latin typeface="仿宋" pitchFamily="49" charset="-122"/>
                <a:ea typeface="仿宋" pitchFamily="49" charset="-122"/>
              </a:rPr>
              <a:t>预定需使用国际信用卡</a:t>
            </a:r>
            <a:r>
              <a:rPr lang="en-US" altLang="zh-CN" sz="1600" dirty="0" smtClean="0">
                <a:latin typeface="仿宋" pitchFamily="49" charset="-122"/>
                <a:ea typeface="仿宋" pitchFamily="49" charset="-122"/>
              </a:rPr>
              <a:t>VASA/MASTER/AMERICAN EXPRESS/DISCOVER</a:t>
            </a:r>
            <a:r>
              <a:rPr lang="zh-CN" altLang="en-US" sz="1600" dirty="0" smtClean="0">
                <a:latin typeface="仿宋" pitchFamily="49" charset="-122"/>
                <a:ea typeface="仿宋" pitchFamily="49" charset="-122"/>
              </a:rPr>
              <a:t>（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除银联卡</a:t>
            </a:r>
            <a:r>
              <a:rPr lang="zh-CN" altLang="en-US" sz="1600" dirty="0" smtClean="0">
                <a:latin typeface="仿宋" pitchFamily="49" charset="-122"/>
                <a:ea typeface="仿宋" pitchFamily="49" charset="-122"/>
              </a:rPr>
              <a:t>），预定之后不可更改及取消，有任何更改、取消将会收取原预定全额费用。</a:t>
            </a:r>
            <a:endParaRPr lang="en-US" altLang="zh-CN" sz="1600" dirty="0" smtClean="0">
              <a:latin typeface="仿宋" pitchFamily="49" charset="-122"/>
              <a:ea typeface="仿宋" pitchFamily="49" charset="-122"/>
            </a:endParaRPr>
          </a:p>
          <a:p>
            <a:endParaRPr lang="en-US" altLang="zh-CN" sz="1600" dirty="0" smtClean="0">
              <a:latin typeface="仿宋" pitchFamily="49" charset="-122"/>
              <a:ea typeface="仿宋" pitchFamily="49" charset="-122"/>
            </a:endParaRPr>
          </a:p>
          <a:p>
            <a:r>
              <a:rPr lang="en-US" altLang="zh-CN" sz="1600" dirty="0" smtClean="0">
                <a:latin typeface="仿宋" pitchFamily="49" charset="-122"/>
                <a:ea typeface="仿宋" pitchFamily="49" charset="-122"/>
              </a:rPr>
              <a:t>2.</a:t>
            </a:r>
            <a:r>
              <a:rPr lang="zh-CN" altLang="en-US" sz="1600" dirty="0" smtClean="0">
                <a:latin typeface="仿宋" pitchFamily="49" charset="-122"/>
                <a:ea typeface="仿宋" pitchFamily="49" charset="-122"/>
              </a:rPr>
              <a:t>如无此类信用卡，可于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工作日上午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9:00-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下午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5:00</a:t>
            </a:r>
            <a:r>
              <a:rPr lang="en-US" altLang="zh-CN" sz="1600" dirty="0" smtClean="0">
                <a:latin typeface="仿宋" pitchFamily="49" charset="-122"/>
                <a:ea typeface="仿宋" pitchFamily="49" charset="-122"/>
              </a:rPr>
              <a:t> </a:t>
            </a:r>
            <a:r>
              <a:rPr lang="zh-CN" altLang="en-US" sz="1600" dirty="0" smtClean="0">
                <a:latin typeface="仿宋" pitchFamily="49" charset="-122"/>
                <a:ea typeface="仿宋" pitchFamily="49" charset="-122"/>
                <a:hlinkClick r:id="rId2"/>
              </a:rPr>
              <a:t>发邮件至 </a:t>
            </a:r>
            <a:r>
              <a:rPr lang="en-US" altLang="zh-CN" sz="1600" dirty="0" smtClean="0">
                <a:latin typeface="仿宋" pitchFamily="49" charset="-122"/>
                <a:ea typeface="仿宋" pitchFamily="49" charset="-122"/>
                <a:hlinkClick r:id="rId2"/>
              </a:rPr>
              <a:t>jessie.yao@icshenzhen.com</a:t>
            </a:r>
            <a:r>
              <a:rPr lang="zh-CN" altLang="en-US" sz="1600" dirty="0" smtClean="0">
                <a:latin typeface="仿宋" pitchFamily="49" charset="-122"/>
                <a:ea typeface="仿宋" pitchFamily="49" charset="-122"/>
              </a:rPr>
              <a:t>进行预定</a:t>
            </a:r>
            <a:r>
              <a:rPr lang="en-US" altLang="zh-CN" sz="1600" dirty="0" smtClean="0">
                <a:latin typeface="仿宋" pitchFamily="49" charset="-122"/>
                <a:ea typeface="仿宋" pitchFamily="49" charset="-122"/>
              </a:rPr>
              <a:t>.</a:t>
            </a:r>
            <a:r>
              <a:rPr lang="zh-CN" altLang="en-US" sz="1600" dirty="0" smtClean="0">
                <a:latin typeface="仿宋" pitchFamily="49" charset="-122"/>
                <a:ea typeface="仿宋" pitchFamily="49" charset="-122"/>
              </a:rPr>
              <a:t>此预定方式需要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支付宝转账或银行转账</a:t>
            </a:r>
            <a:r>
              <a:rPr lang="zh-CN" altLang="en-US" sz="1600" dirty="0" smtClean="0">
                <a:latin typeface="仿宋" pitchFamily="49" charset="-122"/>
                <a:ea typeface="仿宋" pitchFamily="49" charset="-122"/>
              </a:rPr>
              <a:t>后方可确认。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预订后无法更改取消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。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endParaRPr lang="en-US" altLang="zh-CN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r>
              <a:rPr lang="en-US" altLang="zh-CN" sz="1600" dirty="0" smtClean="0">
                <a:latin typeface="仿宋" pitchFamily="49" charset="-122"/>
                <a:ea typeface="仿宋" pitchFamily="49" charset="-122"/>
              </a:rPr>
              <a:t>3.</a:t>
            </a:r>
            <a:r>
              <a:rPr lang="zh-CN" altLang="en-US" sz="1600" dirty="0" smtClean="0">
                <a:latin typeface="仿宋" pitchFamily="49" charset="-122"/>
                <a:ea typeface="仿宋" pitchFamily="49" charset="-122"/>
              </a:rPr>
              <a:t>酒店将会提前从担保信用卡中刷取首晚房费预授权作为酒店房间</a:t>
            </a:r>
            <a:r>
              <a:rPr lang="zh-CN" altLang="en-US" sz="1600" dirty="0">
                <a:latin typeface="仿宋" pitchFamily="49" charset="-122"/>
                <a:ea typeface="仿宋" pitchFamily="49" charset="-122"/>
              </a:rPr>
              <a:t>押金，入住时会以实际付费方式为准并撤销此预售权。</a:t>
            </a:r>
            <a:endParaRPr lang="en-US" altLang="zh-CN" sz="1600" dirty="0">
              <a:latin typeface="仿宋" pitchFamily="49" charset="-122"/>
              <a:ea typeface="仿宋" pitchFamily="49" charset="-122"/>
            </a:endParaRPr>
          </a:p>
          <a:p>
            <a:endParaRPr lang="en-US" altLang="zh-CN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  <a:p>
            <a:r>
              <a:rPr lang="en-US" altLang="zh-CN" sz="1600" dirty="0" smtClean="0">
                <a:latin typeface="仿宋" pitchFamily="49" charset="-122"/>
                <a:ea typeface="仿宋" pitchFamily="49" charset="-122"/>
              </a:rPr>
              <a:t>4.</a:t>
            </a:r>
            <a:r>
              <a:rPr lang="zh-CN" altLang="zh-CN" sz="1600" dirty="0" smtClean="0">
                <a:latin typeface="仿宋" pitchFamily="49" charset="-122"/>
                <a:ea typeface="仿宋" pitchFamily="49" charset="-122"/>
              </a:rPr>
              <a:t>该</a:t>
            </a:r>
            <a:r>
              <a:rPr lang="zh-CN" altLang="zh-CN" sz="1600" dirty="0">
                <a:latin typeface="仿宋" pitchFamily="49" charset="-122"/>
                <a:ea typeface="仿宋" pitchFamily="49" charset="-122"/>
              </a:rPr>
              <a:t>链接有效期</a:t>
            </a:r>
            <a:r>
              <a:rPr lang="zh-CN" altLang="zh-CN" sz="1600" dirty="0" smtClean="0">
                <a:latin typeface="仿宋" pitchFamily="49" charset="-122"/>
                <a:ea typeface="仿宋" pitchFamily="49" charset="-122"/>
              </a:rPr>
              <a:t>截止</a:t>
            </a:r>
            <a:r>
              <a:rPr lang="zh-CN" altLang="en-US" sz="1600" dirty="0" smtClean="0">
                <a:latin typeface="仿宋" pitchFamily="49" charset="-122"/>
                <a:ea typeface="仿宋" pitchFamily="49" charset="-122"/>
              </a:rPr>
              <a:t>北京时间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2023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年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4</a:t>
            </a:r>
            <a:r>
              <a:rPr lang="zh-CN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月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14</a:t>
            </a:r>
            <a:r>
              <a:rPr lang="zh-CN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日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17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：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00</a:t>
            </a:r>
            <a:r>
              <a:rPr lang="en-US" altLang="zh-CN" sz="1600" dirty="0" smtClean="0">
                <a:latin typeface="仿宋" pitchFamily="49" charset="-122"/>
                <a:ea typeface="仿宋" pitchFamily="49" charset="-122"/>
              </a:rPr>
              <a:t>, </a:t>
            </a:r>
            <a:r>
              <a:rPr lang="zh-CN" altLang="en-US" sz="1600" dirty="0">
                <a:latin typeface="仿宋" pitchFamily="49" charset="-122"/>
                <a:ea typeface="仿宋" pitchFamily="49" charset="-122"/>
              </a:rPr>
              <a:t>晚于此日期预定，将不享受团队优惠价格，具体</a:t>
            </a:r>
            <a:r>
              <a:rPr lang="zh-CN" altLang="zh-CN" sz="1600" dirty="0">
                <a:latin typeface="仿宋" pitchFamily="49" charset="-122"/>
                <a:ea typeface="仿宋" pitchFamily="49" charset="-122"/>
              </a:rPr>
              <a:t>价格和房型将以酒店实际情况为</a:t>
            </a:r>
            <a:r>
              <a:rPr lang="zh-CN" altLang="zh-CN" sz="1600" dirty="0" smtClean="0">
                <a:latin typeface="仿宋" pitchFamily="49" charset="-122"/>
                <a:ea typeface="仿宋" pitchFamily="49" charset="-122"/>
              </a:rPr>
              <a:t>准</a:t>
            </a:r>
            <a:r>
              <a:rPr lang="zh-CN" altLang="en-US" sz="1600" dirty="0" smtClean="0">
                <a:latin typeface="仿宋" pitchFamily="49" charset="-122"/>
                <a:ea typeface="仿宋" pitchFamily="49" charset="-122"/>
              </a:rPr>
              <a:t>。</a:t>
            </a:r>
            <a:endParaRPr lang="en-US" altLang="zh-CN" sz="1600" dirty="0" smtClean="0">
              <a:latin typeface="仿宋" pitchFamily="49" charset="-122"/>
              <a:ea typeface="仿宋" pitchFamily="49" charset="-122"/>
            </a:endParaRPr>
          </a:p>
          <a:p>
            <a:endParaRPr lang="zh-CN" altLang="zh-CN" sz="1600" b="1" dirty="0">
              <a:solidFill>
                <a:srgbClr val="FF0000"/>
              </a:solidFill>
            </a:endParaRPr>
          </a:p>
          <a:p>
            <a:r>
              <a:rPr lang="en-US" altLang="zh-CN" sz="1600" dirty="0" smtClean="0"/>
              <a:t>*</a:t>
            </a:r>
            <a:r>
              <a:rPr lang="zh-CN" altLang="zh-CN" sz="1600" dirty="0" smtClean="0"/>
              <a:t>如</a:t>
            </a:r>
            <a:r>
              <a:rPr lang="zh-CN" altLang="zh-CN" sz="1600" dirty="0"/>
              <a:t>有任何问题</a:t>
            </a:r>
            <a:r>
              <a:rPr lang="en-US" altLang="zh-CN" sz="1600" dirty="0"/>
              <a:t>,</a:t>
            </a:r>
            <a:r>
              <a:rPr lang="zh-CN" altLang="zh-CN" sz="1600" dirty="0"/>
              <a:t>可以邮件</a:t>
            </a:r>
            <a:r>
              <a:rPr lang="zh-CN" altLang="zh-CN" sz="1600" dirty="0" smtClean="0"/>
              <a:t>至</a:t>
            </a:r>
            <a:r>
              <a:rPr lang="en-US" altLang="zh-CN" sz="1600" dirty="0" smtClean="0"/>
              <a:t> </a:t>
            </a:r>
            <a:r>
              <a:rPr lang="en-US" altLang="zh-CN" sz="1600" dirty="0" smtClean="0">
                <a:hlinkClick r:id="rId3"/>
              </a:rPr>
              <a:t>jessie.yao@icshenzhen.com</a:t>
            </a:r>
            <a:r>
              <a:rPr lang="en-US" altLang="zh-CN" sz="1600" dirty="0" smtClean="0"/>
              <a:t>.	</a:t>
            </a:r>
            <a:endParaRPr lang="zh-CN" altLang="zh-CN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131840" y="10527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仿宋" pitchFamily="49" charset="-122"/>
                <a:ea typeface="仿宋" pitchFamily="49" charset="-122"/>
              </a:rPr>
              <a:t>预定须知</a:t>
            </a:r>
            <a:endParaRPr lang="zh-CN" altLang="en-US" b="1" dirty="0"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75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4948" y="-609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线上链接预定</a:t>
            </a:r>
            <a:r>
              <a:rPr lang="zh-CN" altLang="en-US" sz="2400" dirty="0"/>
              <a:t>流程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948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第一步</a:t>
            </a:r>
            <a:r>
              <a:rPr lang="zh-CN" altLang="zh-CN" sz="1600" dirty="0"/>
              <a:t>：点击立即</a:t>
            </a:r>
            <a:r>
              <a:rPr lang="zh-CN" altLang="zh-CN" sz="1600" dirty="0" smtClean="0"/>
              <a:t>预定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zh-CN" altLang="zh-CN" sz="1600" dirty="0" smtClean="0"/>
              <a:t>（</a:t>
            </a:r>
            <a:r>
              <a:rPr lang="zh-CN" altLang="zh-CN" sz="1600" dirty="0"/>
              <a:t>此链接推荐用手机浏览器或者电脑预定</a:t>
            </a:r>
            <a:r>
              <a:rPr lang="zh-CN" altLang="zh-CN" sz="1600" dirty="0" smtClean="0"/>
              <a:t>）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400" u="sng" dirty="0" smtClean="0">
                <a:hlinkClick r:id="rId2"/>
              </a:rPr>
              <a:t>https</a:t>
            </a:r>
            <a:r>
              <a:rPr lang="en-US" altLang="zh-CN" sz="1400" u="sng" dirty="0">
                <a:hlinkClick r:id="rId2"/>
              </a:rPr>
              <a:t>://www.ihg.com/redirect?path=hd&amp;brandCode=6C&amp;localeCode=zh&amp;regionCode=280&amp;hotelCode=SZXHA&amp;_</a:t>
            </a:r>
            <a:r>
              <a:rPr lang="en-US" altLang="zh-CN" sz="1400" u="sng" dirty="0" smtClean="0">
                <a:hlinkClick r:id="rId2"/>
              </a:rPr>
              <a:t>PMID=99801505&amp;GPC=CM1&amp;cn=no&amp;viewfullsite=true</a:t>
            </a:r>
            <a:endParaRPr lang="en-US" altLang="zh-CN" sz="1400" u="sng" dirty="0" smtClean="0"/>
          </a:p>
          <a:p>
            <a:pPr marL="0" indent="0">
              <a:buNone/>
            </a:pPr>
            <a:endParaRPr lang="en-US" altLang="zh-CN" sz="1400" u="sng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51720"/>
            <a:ext cx="6950323" cy="439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69043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第三步</a:t>
            </a:r>
            <a:r>
              <a:rPr lang="zh-CN" altLang="zh-CN" sz="1600" dirty="0"/>
              <a:t>：选择您入住的房型（此处以</a:t>
            </a:r>
            <a:r>
              <a:rPr lang="zh-CN" altLang="zh-CN" sz="1600" dirty="0" smtClean="0"/>
              <a:t>洲际</a:t>
            </a:r>
            <a:r>
              <a:rPr lang="zh-CN" altLang="zh-CN" sz="1600" dirty="0" smtClean="0"/>
              <a:t>豪华</a:t>
            </a:r>
            <a:r>
              <a:rPr lang="zh-CN" altLang="en-US" sz="1600" dirty="0" smtClean="0"/>
              <a:t>池景大</a:t>
            </a:r>
            <a:r>
              <a:rPr lang="zh-CN" altLang="zh-CN" sz="1600" dirty="0" smtClean="0"/>
              <a:t>床</a:t>
            </a:r>
            <a:r>
              <a:rPr lang="zh-CN" altLang="zh-CN" sz="1600" dirty="0"/>
              <a:t>房为例）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335701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936" y="116631"/>
            <a:ext cx="9148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第五步</a:t>
            </a:r>
            <a:r>
              <a:rPr lang="zh-CN" altLang="zh-CN" sz="1600" dirty="0"/>
              <a:t>：填写预定信息：</a:t>
            </a:r>
          </a:p>
          <a:p>
            <a:r>
              <a:rPr lang="zh-CN" altLang="zh-CN" sz="1600" dirty="0"/>
              <a:t>其中：姓名请用拼音填写、勾选条款与附则并阅读取消政策等预定政策。最后点击预定房间。担保</a:t>
            </a:r>
            <a:r>
              <a:rPr lang="zh-CN" altLang="zh-CN" sz="1600" dirty="0" smtClean="0"/>
              <a:t>信用卡</a:t>
            </a:r>
            <a:r>
              <a:rPr lang="zh-CN" altLang="en-US" sz="1600" dirty="0"/>
              <a:t>国际信用卡</a:t>
            </a:r>
            <a:r>
              <a:rPr lang="en-US" altLang="zh-CN" sz="1600" dirty="0"/>
              <a:t>VASA/MASTER/AMERICAN EXPRESS/DISCOVER</a:t>
            </a:r>
            <a:r>
              <a:rPr lang="zh-CN" altLang="en-US" sz="1600" dirty="0"/>
              <a:t>（除银联卡）</a:t>
            </a:r>
            <a:r>
              <a:rPr lang="zh-CN" altLang="zh-CN" sz="1600" dirty="0" smtClean="0"/>
              <a:t>。</a:t>
            </a:r>
            <a:endParaRPr lang="zh-CN" altLang="zh-CN" sz="1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780928"/>
            <a:ext cx="4048125" cy="3486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947628"/>
            <a:ext cx="4864968" cy="59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272</Words>
  <Application>Microsoft Office PowerPoint</Application>
  <PresentationFormat>全屏显示(4:3)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仿宋</vt:lpstr>
      <vt:lpstr>宋体</vt:lpstr>
      <vt:lpstr>Arial</vt:lpstr>
      <vt:lpstr>Calibri</vt:lpstr>
      <vt:lpstr>Office 主题</vt:lpstr>
      <vt:lpstr>线上链接预定流程（中文版）</vt:lpstr>
      <vt:lpstr>PowerPoint 演示文稿</vt:lpstr>
      <vt:lpstr>线上链接预定流程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线上链接预定流程</dc:title>
  <dc:creator>Aaron Sang</dc:creator>
  <cp:lastModifiedBy>Jessie Yao</cp:lastModifiedBy>
  <cp:revision>33</cp:revision>
  <dcterms:created xsi:type="dcterms:W3CDTF">2018-12-05T03:52:17Z</dcterms:created>
  <dcterms:modified xsi:type="dcterms:W3CDTF">2023-03-20T10:28:48Z</dcterms:modified>
</cp:coreProperties>
</file>